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801600" cy="7772400"/>
  <p:notesSz cx="7010400" cy="9296400"/>
  <p:defaultTextStyle>
    <a:defPPr>
      <a:defRPr lang="en-US"/>
    </a:defPPr>
    <a:lvl1pPr algn="l" defTabSz="1174750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87375" indent="-130175" algn="l" defTabSz="1174750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74750" indent="-260350" algn="l" defTabSz="1174750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762125" indent="-390525" algn="l" defTabSz="1174750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351088" indent="-522288" algn="l" defTabSz="1174750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373" autoAdjust="0"/>
  </p:normalViewPr>
  <p:slideViewPr>
    <p:cSldViewPr>
      <p:cViewPr varScale="1">
        <p:scale>
          <a:sx n="59" d="100"/>
          <a:sy n="59" d="100"/>
        </p:scale>
        <p:origin x="660" y="56"/>
      </p:cViewPr>
      <p:guideLst>
        <p:guide orient="horz" pos="2448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38475" cy="464575"/>
          </a:xfrm>
          <a:prstGeom prst="rect">
            <a:avLst/>
          </a:prstGeom>
        </p:spPr>
        <p:txBody>
          <a:bodyPr vert="horz" lIns="78669" tIns="39334" rIns="78669" bIns="39334" rtlCol="0"/>
          <a:lstStyle>
            <a:lvl1pPr algn="l">
              <a:defRPr sz="10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3" y="4"/>
            <a:ext cx="3038475" cy="464575"/>
          </a:xfrm>
          <a:prstGeom prst="rect">
            <a:avLst/>
          </a:prstGeom>
        </p:spPr>
        <p:txBody>
          <a:bodyPr vert="horz" lIns="78669" tIns="39334" rIns="78669" bIns="39334" rtlCol="0"/>
          <a:lstStyle>
            <a:lvl1pPr algn="r">
              <a:defRPr sz="1000"/>
            </a:lvl1pPr>
          </a:lstStyle>
          <a:p>
            <a:pPr>
              <a:defRPr/>
            </a:pPr>
            <a:fld id="{E6B4BE7E-6131-4F0F-B32A-65091B19CE78}" type="datetimeFigureOut">
              <a:rPr lang="en-CA"/>
              <a:pPr>
                <a:defRPr/>
              </a:pPr>
              <a:t>2023-12-06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695325"/>
            <a:ext cx="5740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8669" tIns="39334" rIns="78669" bIns="39334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15299"/>
            <a:ext cx="5607050" cy="4183626"/>
          </a:xfrm>
          <a:prstGeom prst="rect">
            <a:avLst/>
          </a:prstGeom>
        </p:spPr>
        <p:txBody>
          <a:bodyPr vert="horz" lIns="78669" tIns="39334" rIns="78669" bIns="3933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375"/>
            <a:ext cx="3038475" cy="465801"/>
          </a:xfrm>
          <a:prstGeom prst="rect">
            <a:avLst/>
          </a:prstGeom>
        </p:spPr>
        <p:txBody>
          <a:bodyPr vert="horz" lIns="78669" tIns="39334" rIns="78669" bIns="39334" rtlCol="0" anchor="b"/>
          <a:lstStyle>
            <a:lvl1pPr algn="l">
              <a:defRPr sz="10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3" y="8829375"/>
            <a:ext cx="3038475" cy="465801"/>
          </a:xfrm>
          <a:prstGeom prst="rect">
            <a:avLst/>
          </a:prstGeom>
        </p:spPr>
        <p:txBody>
          <a:bodyPr vert="horz" lIns="78669" tIns="39334" rIns="78669" bIns="39334" rtlCol="0" anchor="b"/>
          <a:lstStyle>
            <a:lvl1pPr algn="r">
              <a:defRPr sz="1000"/>
            </a:lvl1pPr>
          </a:lstStyle>
          <a:p>
            <a:pPr>
              <a:defRPr/>
            </a:pPr>
            <a:fld id="{EE6F3535-B451-4B2F-B069-B8D6DB652C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/>
              <a:t>o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67CA57-97AF-4B71-B29F-2DB0FC4AB653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0A6A3AD-0B0E-58BC-3D24-AD0AAA80C93E}"/>
              </a:ext>
            </a:extLst>
          </p:cNvPr>
          <p:cNvSpPr/>
          <p:nvPr userDrawn="1"/>
        </p:nvSpPr>
        <p:spPr>
          <a:xfrm>
            <a:off x="252280" y="5718796"/>
            <a:ext cx="3809998" cy="179277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6" name="Picture 15" descr="A blue and white bus&#10;&#10;Description automatically generated with low confidence">
            <a:extLst>
              <a:ext uri="{FF2B5EF4-FFF2-40B4-BE49-F238E27FC236}">
                <a16:creationId xmlns:a16="http://schemas.microsoft.com/office/drawing/2014/main" id="{CA306F71-FD7A-1DDF-B66E-1E90DC9FD4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44" b="21706"/>
          <a:stretch/>
        </p:blipFill>
        <p:spPr>
          <a:xfrm>
            <a:off x="304800" y="4648200"/>
            <a:ext cx="3704923" cy="1792771"/>
          </a:xfrm>
          <a:prstGeom prst="rect">
            <a:avLst/>
          </a:prstGeom>
        </p:spPr>
      </p:pic>
      <p:cxnSp>
        <p:nvCxnSpPr>
          <p:cNvPr id="2" name="Straight Connector 1"/>
          <p:cNvCxnSpPr/>
          <p:nvPr userDrawn="1"/>
        </p:nvCxnSpPr>
        <p:spPr>
          <a:xfrm>
            <a:off x="4267200" y="0"/>
            <a:ext cx="0" cy="77724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 userDrawn="1"/>
        </p:nvCxnSpPr>
        <p:spPr>
          <a:xfrm>
            <a:off x="8610600" y="0"/>
            <a:ext cx="76200" cy="77724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304800" y="1143000"/>
            <a:ext cx="3657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indent="0"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+mn-cs"/>
              </a:rPr>
              <a:t>Bookmobile Service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1828800"/>
            <a:ext cx="42672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Two Ottawa Public Library </a:t>
            </a:r>
          </a:p>
          <a:p>
            <a:pPr algn="ctr">
              <a:defRPr/>
            </a:pPr>
            <a:r>
              <a:rPr lang="en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Bookmobiles: bringing the Library </a:t>
            </a:r>
          </a:p>
          <a:p>
            <a:pPr algn="ctr">
              <a:defRPr/>
            </a:pPr>
            <a:r>
              <a:rPr lang="en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 Ottawa neighbourhoods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33400" y="2659062"/>
            <a:ext cx="3733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  <a:cs typeface="+mn-cs"/>
              </a:rPr>
              <a:t>  Books, </a:t>
            </a:r>
            <a:r>
              <a:rPr lang="en-CA" sz="1200" dirty="0" err="1">
                <a:latin typeface="+mn-lt"/>
                <a:cs typeface="+mn-cs"/>
              </a:rPr>
              <a:t>audiobooks</a:t>
            </a:r>
            <a:r>
              <a:rPr lang="en-CA" sz="1200" dirty="0">
                <a:latin typeface="+mn-lt"/>
                <a:cs typeface="+mn-cs"/>
              </a:rPr>
              <a:t>, magazines, DVDs and </a:t>
            </a:r>
            <a:br>
              <a:rPr lang="en-CA" sz="1200" dirty="0">
                <a:latin typeface="+mn-lt"/>
                <a:cs typeface="+mn-cs"/>
              </a:rPr>
            </a:br>
            <a:r>
              <a:rPr lang="en-CA" sz="1200" dirty="0">
                <a:latin typeface="+mn-lt"/>
                <a:cs typeface="+mn-cs"/>
              </a:rPr>
              <a:t>    more on board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  <a:cs typeface="+mn-cs"/>
              </a:rPr>
              <a:t>  Material in many languages, something for all ages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  <a:cs typeface="+mn-cs"/>
              </a:rPr>
              <a:t>  Borrow and return material; pickup your holds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</a:rPr>
              <a:t>  Assistance to browse collection on board or </a:t>
            </a:r>
            <a:br>
              <a:rPr lang="en-CA" sz="1200" dirty="0">
                <a:latin typeface="+mn-lt"/>
              </a:rPr>
            </a:br>
            <a:r>
              <a:rPr lang="en-CA" sz="1200" dirty="0">
                <a:latin typeface="+mn-lt"/>
              </a:rPr>
              <a:t>    in entire Library system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</a:rPr>
              <a:t>  Use Library databases on board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</a:rPr>
              <a:t>  Get research and homework help on board</a:t>
            </a:r>
            <a:endParaRPr lang="en-CA" sz="1200" dirty="0">
              <a:latin typeface="+mn-lt"/>
              <a:cs typeface="+mn-cs"/>
            </a:endParaRP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  <a:cs typeface="+mn-cs"/>
              </a:rPr>
              <a:t>  Wheelchair accessible</a:t>
            </a:r>
          </a:p>
          <a:p>
            <a:pPr defTabSz="117564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200" dirty="0">
                <a:latin typeface="+mn-lt"/>
                <a:cs typeface="+mn-cs"/>
              </a:rPr>
              <a:t>  Free</a:t>
            </a:r>
            <a:r>
              <a:rPr lang="en-CA" sz="1200" baseline="0" dirty="0">
                <a:latin typeface="+mn-lt"/>
                <a:cs typeface="+mn-cs"/>
              </a:rPr>
              <a:t> </a:t>
            </a:r>
            <a:r>
              <a:rPr lang="en-CA" sz="1200" baseline="0" dirty="0" err="1">
                <a:latin typeface="+mn-lt"/>
                <a:cs typeface="+mn-cs"/>
              </a:rPr>
              <a:t>WiFi</a:t>
            </a:r>
            <a:endParaRPr lang="en-CA" sz="12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0" y="6400800"/>
            <a:ext cx="3429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BiblioOttawaLibrary.ca/Bookmobile</a:t>
            </a: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613-580-2424 x32629</a:t>
            </a: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Bookmobile@BiblioOttawaLibrary.ca</a:t>
            </a: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Follow us at @</a:t>
            </a:r>
            <a:r>
              <a:rPr lang="en-CA" sz="1400" b="1" dirty="0" err="1">
                <a:solidFill>
                  <a:schemeClr val="bg1"/>
                </a:solidFill>
                <a:latin typeface="+mn-lt"/>
                <a:cs typeface="+mn-cs"/>
              </a:rPr>
              <a:t>OttBkMobileBus</a:t>
            </a:r>
            <a:endParaRPr lang="en-CA" sz="1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2" name="Picture 2" descr="\\cmfp337\groups\MET-A Shared\Communications and Community Relations\Archive\Graphics\2017\Files\Links\OPL-Face_Tweet_Pinter_Insta.png"/>
          <p:cNvPicPr>
            <a:picLocks noChangeAspect="1" noChangeArrowheads="1"/>
          </p:cNvPicPr>
          <p:nvPr userDrawn="1"/>
        </p:nvPicPr>
        <p:blipFill>
          <a:blip r:embed="rId3" cstate="print"/>
          <a:srcRect l="23810" r="50534"/>
          <a:stretch>
            <a:fillRect/>
          </a:stretch>
        </p:blipFill>
        <p:spPr bwMode="auto">
          <a:xfrm>
            <a:off x="685800" y="7122968"/>
            <a:ext cx="228600" cy="192232"/>
          </a:xfrm>
          <a:prstGeom prst="rect">
            <a:avLst/>
          </a:prstGeom>
          <a:noFill/>
        </p:spPr>
      </p:pic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D88DAB7E-9C11-600A-5599-A8ADDC37B72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0031"/>
            <a:ext cx="838200" cy="838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050CD45-960D-9395-026C-162F2F5704C2}"/>
              </a:ext>
            </a:extLst>
          </p:cNvPr>
          <p:cNvSpPr txBox="1"/>
          <p:nvPr userDrawn="1"/>
        </p:nvSpPr>
        <p:spPr>
          <a:xfrm>
            <a:off x="1143000" y="405825"/>
            <a:ext cx="31241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CA" sz="1600" spc="-10" dirty="0">
                <a:latin typeface="+mn-lt"/>
              </a:rPr>
              <a:t>Ottawa Public Library</a:t>
            </a:r>
          </a:p>
          <a:p>
            <a:pPr>
              <a:buFont typeface="Arial" pitchFamily="34" charset="0"/>
              <a:buNone/>
              <a:defRPr/>
            </a:pPr>
            <a:r>
              <a:rPr lang="en-CA" sz="1600" spc="-10" dirty="0" err="1">
                <a:latin typeface="+mn-lt"/>
              </a:rPr>
              <a:t>Bibliothèque</a:t>
            </a:r>
            <a:r>
              <a:rPr lang="en-CA" sz="1600" spc="-10" dirty="0">
                <a:latin typeface="+mn-lt"/>
              </a:rPr>
              <a:t> </a:t>
            </a:r>
            <a:r>
              <a:rPr lang="en-CA" sz="1600" spc="-10" dirty="0" err="1">
                <a:latin typeface="+mn-lt"/>
              </a:rPr>
              <a:t>publique</a:t>
            </a:r>
            <a:r>
              <a:rPr lang="en-CA" sz="1600" spc="-10" dirty="0">
                <a:latin typeface="+mn-lt"/>
              </a:rPr>
              <a:t> </a:t>
            </a:r>
            <a:r>
              <a:rPr lang="en-CA" sz="1600" spc="-10" dirty="0" err="1">
                <a:latin typeface="+mn-lt"/>
              </a:rPr>
              <a:t>d’Ottawa</a:t>
            </a:r>
            <a:endParaRPr lang="en-CA" sz="1600" spc="-1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99CBB00-D745-6DA7-CEBD-BE108A473655}"/>
              </a:ext>
            </a:extLst>
          </p:cNvPr>
          <p:cNvSpPr/>
          <p:nvPr userDrawn="1"/>
        </p:nvSpPr>
        <p:spPr>
          <a:xfrm>
            <a:off x="252280" y="5718796"/>
            <a:ext cx="3809998" cy="179277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4267200" y="0"/>
            <a:ext cx="0" cy="77724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 userDrawn="1"/>
        </p:nvCxnSpPr>
        <p:spPr>
          <a:xfrm>
            <a:off x="8610600" y="0"/>
            <a:ext cx="76200" cy="77724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304800" y="1143000"/>
            <a:ext cx="3657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indent="0"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+mn-cs"/>
              </a:rPr>
              <a:t>Service de 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latin typeface="+mj-lt"/>
                <a:cs typeface="+mn-cs"/>
              </a:rPr>
              <a:t>Bibliobus</a:t>
            </a:r>
            <a:endParaRPr lang="en-CA" sz="3200" b="1" dirty="0">
              <a:solidFill>
                <a:schemeClr val="accent5">
                  <a:lumMod val="50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1828800"/>
            <a:ext cx="4267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Les deux Bibliobus de la </a:t>
            </a:r>
          </a:p>
          <a:p>
            <a:pPr algn="ctr">
              <a:defRPr/>
            </a:pPr>
            <a:r>
              <a:rPr lang="fr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Bibliothèque publique d’Ottawa : </a:t>
            </a:r>
          </a:p>
          <a:p>
            <a:pPr algn="ctr">
              <a:defRPr/>
            </a:pPr>
            <a:r>
              <a:rPr lang="fr-CA" sz="1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la Bibliothèque dans votre quartier</a:t>
            </a:r>
            <a:endParaRPr lang="en-CA" sz="16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2701924"/>
            <a:ext cx="3810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CA" sz="1200" spc="-10" dirty="0">
                <a:latin typeface="+mn-lt"/>
                <a:cs typeface="+mn-cs"/>
              </a:rPr>
              <a:t>  </a:t>
            </a:r>
            <a:r>
              <a:rPr lang="fr-CA" sz="1200" spc="-10" dirty="0">
                <a:latin typeface="+mn-lt"/>
              </a:rPr>
              <a:t>Livres, livres audio, revues, DVD, et encore plus, à bord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fr-CA" sz="1200" spc="-10" dirty="0">
                <a:latin typeface="+mn-lt"/>
              </a:rPr>
              <a:t>  Ouvrages en plusieurs langues, pour tous les âges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fr-CA" sz="1200" spc="-10" dirty="0">
                <a:latin typeface="+mn-lt"/>
              </a:rPr>
              <a:t>  Empruntez et retournez du matériel; récupérez </a:t>
            </a:r>
            <a:br>
              <a:rPr lang="fr-CA" sz="1200" spc="-10" dirty="0">
                <a:latin typeface="+mn-lt"/>
              </a:rPr>
            </a:br>
            <a:r>
              <a:rPr lang="fr-CA" sz="1200" spc="-10" dirty="0">
                <a:latin typeface="+mn-lt"/>
              </a:rPr>
              <a:t>    vos demandes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fr-CA" sz="1200" spc="-10" dirty="0">
                <a:latin typeface="+mn-lt"/>
              </a:rPr>
              <a:t>  Assistance à parcourir la collection à bord ou celle </a:t>
            </a:r>
            <a:br>
              <a:rPr lang="fr-CA" sz="1200" spc="-10" dirty="0">
                <a:latin typeface="+mn-lt"/>
              </a:rPr>
            </a:br>
            <a:r>
              <a:rPr lang="fr-CA" sz="1200" spc="-10" dirty="0">
                <a:latin typeface="+mn-lt"/>
              </a:rPr>
              <a:t>    de la Bibliothèque en entier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CA" sz="1200" spc="-10" dirty="0">
                <a:latin typeface="+mn-lt"/>
              </a:rPr>
              <a:t>  Utilisez les bases de données de la Bibliothèque, à bord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1200" spc="-10" dirty="0">
                <a:latin typeface="+mn-lt"/>
              </a:rPr>
              <a:t>  </a:t>
            </a:r>
            <a:r>
              <a:rPr lang="fr-CA" sz="1200" spc="-10" dirty="0">
                <a:latin typeface="+mn-lt"/>
              </a:rPr>
              <a:t>Obtenez de l’aide avec la recherche ou les devoirs, à bord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1200" spc="-10" dirty="0">
                <a:latin typeface="+mn-lt"/>
              </a:rPr>
              <a:t>  Accessible en fauteuil </a:t>
            </a:r>
            <a:r>
              <a:rPr lang="en-CA" sz="1200" spc="-10" dirty="0" err="1">
                <a:latin typeface="+mn-lt"/>
              </a:rPr>
              <a:t>roulant</a:t>
            </a:r>
            <a:endParaRPr lang="en-CA" sz="1200" spc="-1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1200" spc="-10" dirty="0">
                <a:latin typeface="+mn-lt"/>
              </a:rPr>
              <a:t>  </a:t>
            </a:r>
            <a:r>
              <a:rPr lang="en-CA" sz="1200" spc="-10" dirty="0" err="1">
                <a:latin typeface="+mn-lt"/>
              </a:rPr>
              <a:t>WiFi</a:t>
            </a:r>
            <a:r>
              <a:rPr lang="en-CA" sz="1200" spc="-10" dirty="0">
                <a:latin typeface="+mn-lt"/>
              </a:rPr>
              <a:t> </a:t>
            </a:r>
            <a:r>
              <a:rPr lang="en-CA" sz="1200" spc="-10" dirty="0" err="1">
                <a:latin typeface="+mn-lt"/>
              </a:rPr>
              <a:t>gratuit</a:t>
            </a:r>
            <a:endParaRPr lang="en-CA" sz="1200" spc="-10" dirty="0"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0" y="6400800"/>
            <a:ext cx="3429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BiblioOttawaLibrary.ca/</a:t>
            </a:r>
            <a:r>
              <a:rPr lang="en-CA" sz="1400" b="1" dirty="0" err="1">
                <a:solidFill>
                  <a:schemeClr val="bg1"/>
                </a:solidFill>
                <a:latin typeface="+mn-lt"/>
                <a:cs typeface="+mn-cs"/>
              </a:rPr>
              <a:t>Bibliobus</a:t>
            </a:r>
            <a:endParaRPr lang="en-CA" sz="14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613-580-2424 x32629</a:t>
            </a: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Bibliobus@BiblioOttawaLibrary.ca</a:t>
            </a:r>
          </a:p>
          <a:p>
            <a:pPr algn="ctr" defTabSz="11756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solidFill>
                  <a:schemeClr val="bg1"/>
                </a:solidFill>
                <a:latin typeface="+mn-lt"/>
                <a:cs typeface="+mn-cs"/>
              </a:rPr>
              <a:t>Suivez-nous @OttBkMobileBus</a:t>
            </a:r>
          </a:p>
        </p:txBody>
      </p:sp>
      <p:pic>
        <p:nvPicPr>
          <p:cNvPr id="11" name="Picture 2" descr="\\cmfp337\groups\MET-A Shared\Communications and Community Relations\Archive\Graphics\2017\Files\Links\OPL-Face_Tweet_Pinter_Insta.png"/>
          <p:cNvPicPr>
            <a:picLocks noChangeAspect="1" noChangeArrowheads="1"/>
          </p:cNvPicPr>
          <p:nvPr userDrawn="1"/>
        </p:nvPicPr>
        <p:blipFill>
          <a:blip r:embed="rId2" cstate="print"/>
          <a:srcRect l="23810" r="50534"/>
          <a:stretch>
            <a:fillRect/>
          </a:stretch>
        </p:blipFill>
        <p:spPr bwMode="auto">
          <a:xfrm>
            <a:off x="685800" y="7086600"/>
            <a:ext cx="228600" cy="192232"/>
          </a:xfrm>
          <a:prstGeom prst="rect">
            <a:avLst/>
          </a:prstGeom>
          <a:noFill/>
        </p:spPr>
      </p:pic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25D72379-1F0C-CDB2-B3E5-00DF0A905C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0031"/>
            <a:ext cx="838200" cy="838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4234011-7A4D-22CF-8D64-2E00090903EF}"/>
              </a:ext>
            </a:extLst>
          </p:cNvPr>
          <p:cNvSpPr txBox="1"/>
          <p:nvPr userDrawn="1"/>
        </p:nvSpPr>
        <p:spPr>
          <a:xfrm>
            <a:off x="1143000" y="405825"/>
            <a:ext cx="31241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CA" sz="1600" spc="-10" dirty="0">
                <a:latin typeface="+mn-lt"/>
              </a:rPr>
              <a:t>Ottawa Public Library</a:t>
            </a:r>
          </a:p>
          <a:p>
            <a:pPr>
              <a:buFont typeface="Arial" pitchFamily="34" charset="0"/>
              <a:buNone/>
              <a:defRPr/>
            </a:pPr>
            <a:r>
              <a:rPr lang="en-CA" sz="1600" spc="-10" dirty="0" err="1">
                <a:latin typeface="+mn-lt"/>
              </a:rPr>
              <a:t>Bibliothèque</a:t>
            </a:r>
            <a:r>
              <a:rPr lang="en-CA" sz="1600" spc="-10" dirty="0">
                <a:latin typeface="+mn-lt"/>
              </a:rPr>
              <a:t> </a:t>
            </a:r>
            <a:r>
              <a:rPr lang="en-CA" sz="1600" spc="-10" dirty="0" err="1">
                <a:latin typeface="+mn-lt"/>
              </a:rPr>
              <a:t>publique</a:t>
            </a:r>
            <a:r>
              <a:rPr lang="en-CA" sz="1600" spc="-10" dirty="0">
                <a:latin typeface="+mn-lt"/>
              </a:rPr>
              <a:t> </a:t>
            </a:r>
            <a:r>
              <a:rPr lang="en-CA" sz="1600" spc="-10" dirty="0" err="1">
                <a:latin typeface="+mn-lt"/>
              </a:rPr>
              <a:t>d’Ottawa</a:t>
            </a:r>
            <a:endParaRPr lang="en-CA" sz="1600" spc="-10" dirty="0">
              <a:latin typeface="+mn-lt"/>
            </a:endParaRPr>
          </a:p>
        </p:txBody>
      </p:sp>
      <p:pic>
        <p:nvPicPr>
          <p:cNvPr id="15" name="Picture 14" descr="A blue and white bus&#10;&#10;Description automatically generated with low confidence">
            <a:extLst>
              <a:ext uri="{FF2B5EF4-FFF2-40B4-BE49-F238E27FC236}">
                <a16:creationId xmlns:a16="http://schemas.microsoft.com/office/drawing/2014/main" id="{ECE30C68-1D0A-F9C2-4E58-7BFB3426F0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44" b="21706"/>
          <a:stretch/>
        </p:blipFill>
        <p:spPr>
          <a:xfrm>
            <a:off x="304800" y="4648200"/>
            <a:ext cx="3704923" cy="179277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xStyles>
    <p:titleStyle>
      <a:lvl1pPr algn="ctr" defTabSz="1174750" rtl="0" eaLnBrk="1" fontAlgn="base" hangingPunct="1">
        <a:spcBef>
          <a:spcPct val="0"/>
        </a:spcBef>
        <a:spcAft>
          <a:spcPct val="0"/>
        </a:spcAft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2pPr>
      <a:lvl3pPr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3pPr>
      <a:lvl4pPr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4pPr>
      <a:lvl5pPr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5pPr>
      <a:lvl6pPr marL="457200"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6pPr>
      <a:lvl7pPr marL="914400"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7pPr>
      <a:lvl8pPr marL="1371600"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8pPr>
      <a:lvl9pPr marL="1828800" algn="ctr" defTabSz="1174750" rtl="0" eaLnBrk="1" fontAlgn="base" hangingPunct="1">
        <a:spcBef>
          <a:spcPct val="0"/>
        </a:spcBef>
        <a:spcAft>
          <a:spcPct val="0"/>
        </a:spcAft>
        <a:defRPr sz="5700">
          <a:solidFill>
            <a:schemeClr val="tx1"/>
          </a:solidFill>
          <a:latin typeface="Calibri" pitchFamily="34" charset="0"/>
        </a:defRPr>
      </a:lvl9pPr>
    </p:titleStyle>
    <p:bodyStyle>
      <a:lvl1pPr marL="439738" indent="-439738" algn="l" defTabSz="117475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4088" indent="-366713" algn="l" defTabSz="117475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8438" indent="-293688" algn="l" defTabSz="117475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5813" indent="-293688" algn="l" defTabSz="117475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775" indent="-293688" algn="l" defTabSz="117475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117564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117564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117564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117564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11756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1621"/>
              </p:ext>
            </p:extLst>
          </p:nvPr>
        </p:nvGraphicFramePr>
        <p:xfrm>
          <a:off x="4419600" y="222188"/>
          <a:ext cx="8153400" cy="72454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89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864">
                <a:tc>
                  <a:txBody>
                    <a:bodyPr/>
                    <a:lstStyle/>
                    <a:p>
                      <a:r>
                        <a:rPr lang="en-CA" sz="1150" dirty="0"/>
                        <a:t>Stops</a:t>
                      </a:r>
                      <a:endParaRPr lang="en-CA" sz="1150" dirty="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50" dirty="0"/>
                        <a:t>Address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50" dirty="0"/>
                        <a:t>Days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50" dirty="0"/>
                        <a:t>Hours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33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Bayshore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175 Woodridge Crescent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Mondays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2:30 pm to 5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Barrhaven South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3500 Cambrian 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Mondays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 pm to 8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Sarsfield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3585 </a:t>
                      </a:r>
                      <a:r>
                        <a:rPr lang="en-CA" sz="1150" u="none" strike="noStrike" dirty="0" err="1"/>
                        <a:t>Sarsfield</a:t>
                      </a:r>
                      <a:r>
                        <a:rPr lang="en-CA" sz="1150" u="none" strike="noStrike" dirty="0"/>
                        <a:t> </a:t>
                      </a:r>
                      <a:r>
                        <a:rPr lang="en-CA" sz="1150" u="none" strike="noStrike" baseline="0" dirty="0"/>
                        <a:t>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Mondays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2:30 pm to 4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5769546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Vars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5750 Buckland </a:t>
                      </a:r>
                      <a:r>
                        <a:rPr lang="en-CA" sz="1150" u="none" strike="noStrike" baseline="0" dirty="0"/>
                        <a:t>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Mondays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6 pm to 8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00972398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Riverside Mall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727 Ridgewood Avenue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Tuesdays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9:30 am to 12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Caldwell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1520 Caldwell Avenue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Tuesdays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 pm to 5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Farley </a:t>
                      </a:r>
                      <a:r>
                        <a:rPr lang="en-CA" sz="1150" u="none" strike="noStrike" dirty="0" err="1"/>
                        <a:t>Mowat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75 </a:t>
                      </a:r>
                      <a:r>
                        <a:rPr lang="en-CA" sz="1150" u="none" strike="noStrike" dirty="0" err="1"/>
                        <a:t>Waterbridge</a:t>
                      </a:r>
                      <a:r>
                        <a:rPr lang="en-CA" sz="1150" u="none" strike="noStrike" baseline="0" dirty="0"/>
                        <a:t> Drive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Tuesdays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3:30 pm to 4:30 pm and 5:30 pm to 8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Lincoln Heights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1365 Richmond</a:t>
                      </a:r>
                      <a:r>
                        <a:rPr lang="en-CA" sz="1150" u="none" strike="noStrike" baseline="0" dirty="0"/>
                        <a:t> 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10 am to 11:15 am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51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Van Lang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29 Van Lang Private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11:30 am to 12:30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am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Carlington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960</a:t>
                      </a:r>
                      <a:r>
                        <a:rPr lang="en-CA" sz="1150" u="none" strike="noStrike" baseline="0" dirty="0"/>
                        <a:t> Silver Street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2:15 pm to 3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13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Hunt Club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3310 McCarthy</a:t>
                      </a:r>
                      <a:r>
                        <a:rPr lang="en-CA" sz="1150" u="none" strike="noStrike" baseline="0" dirty="0"/>
                        <a:t> 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3:30 pm to 5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13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Bayview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185</a:t>
                      </a:r>
                      <a:r>
                        <a:rPr lang="en-CA" sz="1150" u="none" strike="noStrike" baseline="0" dirty="0"/>
                        <a:t> Owl Drive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6:15 pm to 8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913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Rideauview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4310 Shoreline 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Wednesdays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2:15 pm to 5:30 pm and 6:30 pm to 8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913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Strathcona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731 Chapel Crescent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Thursdays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11:30 am to 12:30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9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Ledbury</a:t>
                      </a:r>
                      <a:r>
                        <a:rPr lang="en-CA" sz="1150" u="none" strike="noStrike" dirty="0"/>
                        <a:t> Banff 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1250 Ledbury Avenue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Thursdays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 pm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to 4:15 pm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Carleton Heights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1665</a:t>
                      </a:r>
                      <a:r>
                        <a:rPr lang="en-CA" sz="1150" u="none" strike="noStrike" baseline="0" dirty="0"/>
                        <a:t> Apeldoorn Avenue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Thursdays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6:00 pm to 8:00pm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Overbrook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 33 Quill Street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Thursdays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 pm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to 3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Carson Grove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 710 </a:t>
                      </a:r>
                      <a:r>
                        <a:rPr lang="en-CA" sz="1150" u="none" strike="noStrike" dirty="0" err="1"/>
                        <a:t>Carsons</a:t>
                      </a:r>
                      <a:r>
                        <a:rPr lang="en-CA" sz="1150" u="none" strike="noStrike" dirty="0"/>
                        <a:t> Road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Thursdays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3:30 pm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to 4:30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Bridlewood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65 </a:t>
                      </a:r>
                      <a:r>
                        <a:rPr lang="en-CA" sz="1150" u="none" strike="noStrike" dirty="0" err="1"/>
                        <a:t>Stonehaven</a:t>
                      </a:r>
                      <a:r>
                        <a:rPr lang="en-CA" sz="1150" u="none" strike="noStrike" dirty="0"/>
                        <a:t> Drive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Fridays 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11:30 am to 12:30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58379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Cambridge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250 Cambridge Street</a:t>
                      </a:r>
                      <a:r>
                        <a:rPr lang="en-CA" sz="1150" u="none" strike="noStrike" baseline="0" dirty="0"/>
                        <a:t> North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Fridays 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2:45 pm to 5:15 pm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99329"/>
              </p:ext>
            </p:extLst>
          </p:nvPr>
        </p:nvGraphicFramePr>
        <p:xfrm>
          <a:off x="4419600" y="220762"/>
          <a:ext cx="8001000" cy="72809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53">
                <a:tc>
                  <a:txBody>
                    <a:bodyPr/>
                    <a:lstStyle/>
                    <a:p>
                      <a:pPr algn="l"/>
                      <a:r>
                        <a:rPr lang="en-CA" sz="1150" dirty="0" err="1"/>
                        <a:t>Arrêts</a:t>
                      </a:r>
                      <a:endParaRPr lang="en-CA" sz="1150" dirty="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50" dirty="0" err="1"/>
                        <a:t>Adresse</a:t>
                      </a:r>
                      <a:endParaRPr lang="en-CA" sz="115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50" dirty="0" err="1"/>
                        <a:t>Jours</a:t>
                      </a:r>
                      <a:endParaRPr lang="en-CA" sz="115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50" dirty="0" err="1"/>
                        <a:t>Heures</a:t>
                      </a:r>
                      <a:endParaRPr lang="en-CA" sz="115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Bayshore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175, croissant Woodridge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lundis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14 h 30 à 17 h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Barrhaven South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3500 </a:t>
                      </a:r>
                      <a:r>
                        <a:rPr lang="en-CA" sz="1150" u="none" strike="noStrike" dirty="0" err="1"/>
                        <a:t>chemin</a:t>
                      </a:r>
                      <a:r>
                        <a:rPr lang="en-CA" sz="1150" u="none" strike="noStrike" dirty="0"/>
                        <a:t> Cambrian 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baseline="0" dirty="0" err="1"/>
                        <a:t>lun</a:t>
                      </a:r>
                      <a:r>
                        <a:rPr lang="en-CA" sz="1150" u="none" strike="noStrike" dirty="0" err="1"/>
                        <a:t>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19 h à 20 h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Sarsfield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3585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baseline="0" dirty="0" err="1"/>
                        <a:t>chemin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baseline="0" dirty="0" err="1"/>
                        <a:t>Sarsfield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lundis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50" u="none" strike="noStrike" dirty="0"/>
                        <a:t>De 14 h 30 à 16 h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477707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Vars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5750 </a:t>
                      </a:r>
                      <a:r>
                        <a:rPr lang="en-CA" sz="1150" u="none" strike="noStrike" dirty="0" err="1"/>
                        <a:t>chemin</a:t>
                      </a:r>
                      <a:r>
                        <a:rPr lang="en-CA" sz="1150" u="none" strike="noStrike" dirty="0"/>
                        <a:t> Buckland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lundis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50" u="none" strike="noStrike" dirty="0"/>
                        <a:t>De 18 h à 20 h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91502364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Riverside Mall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747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avenue Ridgewood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mardis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9 h 30 à 12 h 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Caldwell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1520  avenue Caldwell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mardis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15 h à 17 h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01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Farley </a:t>
                      </a:r>
                      <a:r>
                        <a:rPr lang="en-CA" sz="1150" u="none" strike="noStrike" dirty="0" err="1"/>
                        <a:t>Mowat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75</a:t>
                      </a:r>
                      <a:r>
                        <a:rPr lang="en-CA" sz="1150" u="none" strike="noStrike" baseline="0" dirty="0"/>
                        <a:t> promenade </a:t>
                      </a:r>
                      <a:r>
                        <a:rPr lang="en-CA" sz="1150" u="none" strike="noStrike" dirty="0" err="1"/>
                        <a:t>Waterbridge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mardis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15 h 30 à 16 h 30 </a:t>
                      </a:r>
                    </a:p>
                    <a:p>
                      <a:pPr algn="l" fontAlgn="b"/>
                      <a:r>
                        <a:rPr lang="pt-BR" sz="1150" u="none" strike="noStrike" dirty="0"/>
                        <a:t>et 17 h 30 à 20 h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5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Lincoln Heights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1365 rue Richmond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10 h à 11 h 15 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456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Van Lang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29 </a:t>
                      </a:r>
                      <a:r>
                        <a:rPr lang="en-CA" sz="1150" u="none" strike="noStrike" dirty="0" err="1"/>
                        <a:t>privé</a:t>
                      </a:r>
                      <a:r>
                        <a:rPr lang="en-CA" sz="1150" u="none" strike="noStrike" dirty="0"/>
                        <a:t> Van Lang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11 h 30 à 12 h 30 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Carlington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960</a:t>
                      </a:r>
                      <a:r>
                        <a:rPr lang="en-CA" sz="1150" u="none" strike="noStrike" baseline="0" dirty="0"/>
                        <a:t> rue Silver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14 h 15 à 15 h  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Hunt Club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3310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baseline="0" dirty="0" err="1"/>
                        <a:t>chemin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McCarthy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15 h 30 à 17 h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Bayview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185 promenade Owl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18 h 15 à 20 h 15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801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Rideauview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4310 </a:t>
                      </a:r>
                      <a:r>
                        <a:rPr lang="en-CA" sz="1150" u="none" strike="noStrike" dirty="0" err="1"/>
                        <a:t>chemin</a:t>
                      </a:r>
                      <a:r>
                        <a:rPr lang="en-CA" sz="1150" u="none" strike="noStrike" dirty="0"/>
                        <a:t> Shoreline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mercredis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14 h 15 à 17 h 30 </a:t>
                      </a:r>
                    </a:p>
                    <a:p>
                      <a:pPr algn="l" fontAlgn="b"/>
                      <a:r>
                        <a:rPr lang="pt-BR" sz="1150" u="none" strike="noStrike" dirty="0"/>
                        <a:t>et 18</a:t>
                      </a:r>
                      <a:r>
                        <a:rPr lang="pt-BR" sz="1150" u="none" strike="noStrike" baseline="0" dirty="0"/>
                        <a:t> </a:t>
                      </a:r>
                      <a:r>
                        <a:rPr lang="pt-BR" sz="1150" u="none" strike="noStrike" dirty="0"/>
                        <a:t>h 30 à 20 h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7097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Strathcona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1731</a:t>
                      </a:r>
                      <a:r>
                        <a:rPr lang="en-CA" sz="1150" u="none" strike="noStrike" baseline="0" dirty="0"/>
                        <a:t> croissant Chapel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jeudis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11 h 30 à 12 h 30 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Ledbury</a:t>
                      </a:r>
                      <a:r>
                        <a:rPr lang="en-CA" sz="1150" u="none" strike="noStrike" dirty="0"/>
                        <a:t> Banff 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50" u="none" strike="noStrike" dirty="0"/>
                        <a:t>1250 avenue </a:t>
                      </a:r>
                      <a:r>
                        <a:rPr lang="en-CA" sz="1150" u="none" strike="noStrike" baseline="0" dirty="0"/>
                        <a:t> Ledbury </a:t>
                      </a:r>
                      <a:endParaRPr lang="en-CA" sz="115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jeudis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15 h à 16 h 15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Carleton Heights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1665</a:t>
                      </a:r>
                      <a:r>
                        <a:rPr lang="en-CA" sz="1150" u="none" strike="noStrike" baseline="0" dirty="0"/>
                        <a:t> avenue Apeldoorn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jeudis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18 h à 20</a:t>
                      </a:r>
                      <a:r>
                        <a:rPr lang="pt-BR" sz="1150" u="none" strike="noStrike" baseline="0" dirty="0"/>
                        <a:t> h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5828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Overbrook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50" u="none" strike="noStrike" dirty="0"/>
                        <a:t>33</a:t>
                      </a:r>
                      <a:r>
                        <a:rPr lang="fr-CA" sz="1150" u="none" strike="noStrike" baseline="0" dirty="0"/>
                        <a:t> rue </a:t>
                      </a:r>
                      <a:r>
                        <a:rPr lang="fr-CA" sz="1150" u="none" strike="noStrike" baseline="0" dirty="0" err="1"/>
                        <a:t>Quill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jeudis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14 h à 15 h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895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Carson Grove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17564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50" u="none" strike="noStrike" dirty="0"/>
                        <a:t>710 </a:t>
                      </a:r>
                      <a:r>
                        <a:rPr lang="fr-CA" sz="1150" u="none" strike="noStrike" baseline="0" dirty="0"/>
                        <a:t> chemin </a:t>
                      </a:r>
                      <a:r>
                        <a:rPr lang="fr-CA" sz="1150" u="none" strike="noStrike" baseline="0" dirty="0" err="1"/>
                        <a:t>Carsons</a:t>
                      </a:r>
                      <a:endParaRPr lang="en-CA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jeudis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15</a:t>
                      </a:r>
                      <a:r>
                        <a:rPr lang="pt-BR" sz="1150" u="none" strike="noStrike" baseline="0" dirty="0"/>
                        <a:t> h </a:t>
                      </a:r>
                      <a:r>
                        <a:rPr lang="pt-BR" sz="1150" u="none" strike="noStrike" dirty="0"/>
                        <a:t>30 à 16</a:t>
                      </a:r>
                      <a:r>
                        <a:rPr lang="pt-BR" sz="1150" u="none" strike="noStrike" baseline="0" dirty="0"/>
                        <a:t> h 30</a:t>
                      </a:r>
                      <a:endParaRPr lang="pt-BR" sz="115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 err="1"/>
                        <a:t>Bridlewood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65 promenade</a:t>
                      </a:r>
                      <a:r>
                        <a:rPr lang="en-CA" sz="1150" u="none" strike="noStrike" baseline="0" dirty="0"/>
                        <a:t> </a:t>
                      </a:r>
                      <a:r>
                        <a:rPr lang="en-CA" sz="1150" u="none" strike="noStrike" dirty="0"/>
                        <a:t>Stonehaven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vendredis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11 h 30 à 12 h 30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7232"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Cambridge</a:t>
                      </a:r>
                      <a:endParaRPr lang="en-CA" sz="11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250 rue Cambridge </a:t>
                      </a:r>
                      <a:r>
                        <a:rPr lang="en-CA" sz="1150" u="none" strike="noStrike" dirty="0" err="1"/>
                        <a:t>nord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50" u="none" strike="noStrike" dirty="0"/>
                        <a:t>Les </a:t>
                      </a:r>
                      <a:r>
                        <a:rPr lang="en-CA" sz="1150" u="none" strike="noStrike" dirty="0" err="1"/>
                        <a:t>vendredis</a:t>
                      </a:r>
                      <a:r>
                        <a:rPr lang="en-CA" sz="1150" u="none" strike="noStrike" dirty="0"/>
                        <a:t> </a:t>
                      </a:r>
                      <a:endParaRPr lang="en-CA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50" u="none" strike="noStrike" dirty="0"/>
                        <a:t>De 14 h 45 à 17 h 15 </a:t>
                      </a:r>
                      <a:endParaRPr lang="pt-BR" sz="11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0620 Template Brochure Bookmobile Legal.potx  -  Read-Only" id="{39FBC3CD-1A57-467D-A6CE-B31E890DAF38}" vid="{3F191C93-0348-4530-BF9D-A466F37FE6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220620 Template Brochure Bookmobile Legal</Template>
  <TotalTime>136</TotalTime>
  <Words>523</Words>
  <Application>Microsoft Office PowerPoint</Application>
  <PresentationFormat>Custom</PresentationFormat>
  <Paragraphs>172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Pereira, Beatrice</dc:creator>
  <cp:lastModifiedBy>Mellor, Courtney</cp:lastModifiedBy>
  <cp:revision>9</cp:revision>
  <cp:lastPrinted>2023-07-07T14:51:56Z</cp:lastPrinted>
  <dcterms:created xsi:type="dcterms:W3CDTF">2022-06-20T18:14:28Z</dcterms:created>
  <dcterms:modified xsi:type="dcterms:W3CDTF">2023-12-06T17:44:57Z</dcterms:modified>
</cp:coreProperties>
</file>